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4"/>
  </p:sldMasterIdLst>
  <p:notesMasterIdLst>
    <p:notesMasterId r:id="rId11"/>
  </p:notesMasterIdLst>
  <p:sldIdLst>
    <p:sldId id="268" r:id="rId5"/>
    <p:sldId id="266" r:id="rId6"/>
    <p:sldId id="261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Posma" initials="AP" lastIdx="1" clrIdx="0">
    <p:extLst>
      <p:ext uri="{19B8F6BF-5375-455C-9EA6-DF929625EA0E}">
        <p15:presenceInfo xmlns:p15="http://schemas.microsoft.com/office/powerpoint/2012/main" userId="S::Anne.Posma@he-ferrer.eu::a8e90fa4-2795-41db-8770-8d6c1878c9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SMA Anne" userId="52bb0eb1-7d20-40b3-8e9a-9b39e54d21ed" providerId="ADAL" clId="{1C435B4F-326A-4854-B75B-860A50FA2F69}"/>
    <pc:docChg chg="custSel modSld">
      <pc:chgData name="POSMA Anne" userId="52bb0eb1-7d20-40b3-8e9a-9b39e54d21ed" providerId="ADAL" clId="{1C435B4F-326A-4854-B75B-860A50FA2F69}" dt="2022-09-01T14:22:57.159" v="616" actId="14100"/>
      <pc:docMkLst>
        <pc:docMk/>
      </pc:docMkLst>
      <pc:sldChg chg="modSp mod">
        <pc:chgData name="POSMA Anne" userId="52bb0eb1-7d20-40b3-8e9a-9b39e54d21ed" providerId="ADAL" clId="{1C435B4F-326A-4854-B75B-860A50FA2F69}" dt="2022-09-01T14:17:41.095" v="37" actId="20577"/>
        <pc:sldMkLst>
          <pc:docMk/>
          <pc:sldMk cId="1979584523" sldId="259"/>
        </pc:sldMkLst>
        <pc:spChg chg="mod">
          <ac:chgData name="POSMA Anne" userId="52bb0eb1-7d20-40b3-8e9a-9b39e54d21ed" providerId="ADAL" clId="{1C435B4F-326A-4854-B75B-860A50FA2F69}" dt="2022-09-01T14:17:41.095" v="37" actId="20577"/>
          <ac:spMkLst>
            <pc:docMk/>
            <pc:sldMk cId="1979584523" sldId="259"/>
            <ac:spMk id="3" creationId="{600B6D24-B000-4945-BD46-909B8EF34153}"/>
          </ac:spMkLst>
        </pc:spChg>
      </pc:sldChg>
      <pc:sldChg chg="modSp mod">
        <pc:chgData name="POSMA Anne" userId="52bb0eb1-7d20-40b3-8e9a-9b39e54d21ed" providerId="ADAL" clId="{1C435B4F-326A-4854-B75B-860A50FA2F69}" dt="2022-09-01T14:16:57.075" v="3" actId="14100"/>
        <pc:sldMkLst>
          <pc:docMk/>
          <pc:sldMk cId="2513859760" sldId="261"/>
        </pc:sldMkLst>
        <pc:spChg chg="mod">
          <ac:chgData name="POSMA Anne" userId="52bb0eb1-7d20-40b3-8e9a-9b39e54d21ed" providerId="ADAL" clId="{1C435B4F-326A-4854-B75B-860A50FA2F69}" dt="2022-09-01T14:16:57.075" v="3" actId="14100"/>
          <ac:spMkLst>
            <pc:docMk/>
            <pc:sldMk cId="2513859760" sldId="261"/>
            <ac:spMk id="3" creationId="{79A304F3-02D9-4472-A54A-E1D97953F552}"/>
          </ac:spMkLst>
        </pc:spChg>
        <pc:picChg chg="mod">
          <ac:chgData name="POSMA Anne" userId="52bb0eb1-7d20-40b3-8e9a-9b39e54d21ed" providerId="ADAL" clId="{1C435B4F-326A-4854-B75B-860A50FA2F69}" dt="2022-09-01T14:16:48.743" v="0" actId="14100"/>
          <ac:picMkLst>
            <pc:docMk/>
            <pc:sldMk cId="2513859760" sldId="261"/>
            <ac:picMk id="5" creationId="{55A5C232-EAB8-48A6-8B87-78E50134D546}"/>
          </ac:picMkLst>
        </pc:picChg>
      </pc:sldChg>
      <pc:sldChg chg="modSp mod">
        <pc:chgData name="POSMA Anne" userId="52bb0eb1-7d20-40b3-8e9a-9b39e54d21ed" providerId="ADAL" clId="{1C435B4F-326A-4854-B75B-860A50FA2F69}" dt="2022-09-01T14:18:20.507" v="74" actId="20577"/>
        <pc:sldMkLst>
          <pc:docMk/>
          <pc:sldMk cId="3870338611" sldId="262"/>
        </pc:sldMkLst>
        <pc:spChg chg="mod">
          <ac:chgData name="POSMA Anne" userId="52bb0eb1-7d20-40b3-8e9a-9b39e54d21ed" providerId="ADAL" clId="{1C435B4F-326A-4854-B75B-860A50FA2F69}" dt="2022-09-01T14:18:20.507" v="74" actId="20577"/>
          <ac:spMkLst>
            <pc:docMk/>
            <pc:sldMk cId="3870338611" sldId="262"/>
            <ac:spMk id="3" creationId="{E26BDF85-66E1-4EE7-AFE3-A4FFCEE2F604}"/>
          </ac:spMkLst>
        </pc:spChg>
      </pc:sldChg>
      <pc:sldChg chg="modSp mod">
        <pc:chgData name="POSMA Anne" userId="52bb0eb1-7d20-40b3-8e9a-9b39e54d21ed" providerId="ADAL" clId="{1C435B4F-326A-4854-B75B-860A50FA2F69}" dt="2022-09-01T14:22:57.159" v="616" actId="14100"/>
        <pc:sldMkLst>
          <pc:docMk/>
          <pc:sldMk cId="2408102258" sldId="263"/>
        </pc:sldMkLst>
        <pc:spChg chg="mod">
          <ac:chgData name="POSMA Anne" userId="52bb0eb1-7d20-40b3-8e9a-9b39e54d21ed" providerId="ADAL" clId="{1C435B4F-326A-4854-B75B-860A50FA2F69}" dt="2022-09-01T14:19:01.122" v="156" actId="14100"/>
          <ac:spMkLst>
            <pc:docMk/>
            <pc:sldMk cId="2408102258" sldId="263"/>
            <ac:spMk id="2" creationId="{B5746B48-22B5-43EC-9617-DD268C7AF8B5}"/>
          </ac:spMkLst>
        </pc:spChg>
        <pc:spChg chg="mod">
          <ac:chgData name="POSMA Anne" userId="52bb0eb1-7d20-40b3-8e9a-9b39e54d21ed" providerId="ADAL" clId="{1C435B4F-326A-4854-B75B-860A50FA2F69}" dt="2022-09-01T14:22:57.159" v="616" actId="14100"/>
          <ac:spMkLst>
            <pc:docMk/>
            <pc:sldMk cId="2408102258" sldId="263"/>
            <ac:spMk id="3" creationId="{FD5FC991-9657-4913-B865-9AC186D046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53D2F-1B14-4857-9D0C-600C9E28E5F7}" type="datetimeFigureOut">
              <a:rPr lang="fr-BE" smtClean="0"/>
              <a:t>16-09-22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CD89C-7F1E-4CE3-A265-E91CBAA0009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4482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20 écoles en immersion primaire, 27 secondaires. 90 % pop demandeur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7CD89C-7F1E-4CE3-A265-E91CBAA0009D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729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54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915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7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31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A3F48C-C7C6-4055-9F49-3777875E72AE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85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2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0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1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2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2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2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7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7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52C2-AD8B-4009-BC39-FBCEDAC0D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709589"/>
            <a:ext cx="8825658" cy="2677648"/>
          </a:xfrm>
        </p:spPr>
        <p:txBody>
          <a:bodyPr/>
          <a:lstStyle/>
          <a:p>
            <a:r>
              <a:rPr lang="fr-BE" dirty="0"/>
              <a:t>Baron </a:t>
            </a:r>
            <a:r>
              <a:rPr lang="fr-BE" dirty="0" err="1"/>
              <a:t>Steens</a:t>
            </a: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6ABAA-63DC-4879-A160-569F46DBB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925824"/>
            <a:ext cx="9464277" cy="2005584"/>
          </a:xfrm>
        </p:spPr>
        <p:txBody>
          <a:bodyPr>
            <a:normAutofit/>
          </a:bodyPr>
          <a:lstStyle/>
          <a:p>
            <a:r>
              <a:rPr lang="fr-BE" sz="2800" b="1" dirty="0"/>
              <a:t>Filière en immersion néerlandaise</a:t>
            </a:r>
          </a:p>
        </p:txBody>
      </p:sp>
    </p:spTree>
    <p:extLst>
      <p:ext uri="{BB962C8B-B14F-4D97-AF65-F5344CB8AC3E}">
        <p14:creationId xmlns:p14="http://schemas.microsoft.com/office/powerpoint/2010/main" val="51660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3170-3ED2-49FD-98F8-5222F46CD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Qu’est-ce l’immersion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2ABFD-EE6F-49F8-B60A-7A3FCF56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Pas l’apprentissage de la langue mais….. DANS la langue</a:t>
            </a:r>
          </a:p>
          <a:p>
            <a:r>
              <a:rPr lang="fr-BE" dirty="0"/>
              <a:t>Apprentissage d’une matière dans une langue étrangère	</a:t>
            </a:r>
          </a:p>
          <a:p>
            <a:pPr lvl="2"/>
            <a:r>
              <a:rPr lang="fr-BE" dirty="0"/>
              <a:t>Apprentissage de la langue</a:t>
            </a:r>
          </a:p>
          <a:p>
            <a:pPr lvl="2"/>
            <a:r>
              <a:rPr lang="fr-BE" dirty="0"/>
              <a:t>Apprentissage de la matière</a:t>
            </a:r>
          </a:p>
          <a:p>
            <a:r>
              <a:rPr lang="fr-BE" dirty="0"/>
              <a:t>Apprentissage informel, spontané, ludique, implicite, très adapté aux enfants</a:t>
            </a:r>
          </a:p>
          <a:p>
            <a:r>
              <a:rPr lang="fr-BE" dirty="0"/>
              <a:t>Basé sur l’écoute, la répétition, la visualisation</a:t>
            </a:r>
          </a:p>
          <a:p>
            <a:r>
              <a:rPr lang="fr-BE" dirty="0"/>
              <a:t>Différence immersion/submersion</a:t>
            </a:r>
          </a:p>
          <a:p>
            <a:r>
              <a:rPr lang="fr-BE" dirty="0"/>
              <a:t>Avantages : Cognitif, passeport pour l’avenir, école secondaire en immersion</a:t>
            </a:r>
          </a:p>
          <a:p>
            <a:pPr marL="914400" lvl="2" indent="0">
              <a:buNone/>
            </a:pP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9319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A2611-DCBA-4E97-A2B2-9A466E76BD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BBC615D1-6E12-40EF-915B-316CFDB550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B9797D36-DE1E-47CD-881A-6C1F582826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5376762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49E27-D12C-4FE5-AEBB-DC20F7D4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rgbClr val="FFFFFF"/>
                </a:solidFill>
              </a:rPr>
              <a:t>A savoir : </a:t>
            </a:r>
          </a:p>
        </p:txBody>
      </p:sp>
      <p:pic>
        <p:nvPicPr>
          <p:cNvPr id="5" name="Picture 4" descr="A close up of a coral&#10;&#10;Description automatically generated">
            <a:extLst>
              <a:ext uri="{FF2B5EF4-FFF2-40B4-BE49-F238E27FC236}">
                <a16:creationId xmlns:a16="http://schemas.microsoft.com/office/drawing/2014/main" id="{55A5C232-EAB8-48A6-8B87-78E50134D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646" r="18114" b="2"/>
          <a:stretch/>
        </p:blipFill>
        <p:spPr>
          <a:xfrm>
            <a:off x="8732421" y="480060"/>
            <a:ext cx="2971897" cy="3555492"/>
          </a:xfrm>
          <a:custGeom>
            <a:avLst/>
            <a:gdLst/>
            <a:ahLst/>
            <a:cxnLst/>
            <a:rect l="l" t="t" r="r" b="b"/>
            <a:pathLst>
              <a:path w="4929808" h="5897880">
                <a:moveTo>
                  <a:pt x="104535" y="0"/>
                </a:moveTo>
                <a:lnTo>
                  <a:pt x="2751151" y="0"/>
                </a:lnTo>
                <a:lnTo>
                  <a:pt x="4769032" y="0"/>
                </a:lnTo>
                <a:lnTo>
                  <a:pt x="4929808" y="0"/>
                </a:lnTo>
                <a:lnTo>
                  <a:pt x="4929808" y="5897880"/>
                </a:lnTo>
                <a:lnTo>
                  <a:pt x="4769032" y="5897880"/>
                </a:lnTo>
                <a:lnTo>
                  <a:pt x="2751151" y="5897880"/>
                </a:lnTo>
                <a:lnTo>
                  <a:pt x="0" y="5897880"/>
                </a:lnTo>
                <a:lnTo>
                  <a:pt x="0" y="5896985"/>
                </a:lnTo>
                <a:lnTo>
                  <a:pt x="103291" y="5896985"/>
                </a:lnTo>
                <a:lnTo>
                  <a:pt x="112340" y="5838313"/>
                </a:lnTo>
                <a:lnTo>
                  <a:pt x="123631" y="5762037"/>
                </a:lnTo>
                <a:lnTo>
                  <a:pt x="135550" y="5671232"/>
                </a:lnTo>
                <a:lnTo>
                  <a:pt x="149820" y="5563476"/>
                </a:lnTo>
                <a:lnTo>
                  <a:pt x="164875" y="5444219"/>
                </a:lnTo>
                <a:lnTo>
                  <a:pt x="180714" y="5309828"/>
                </a:lnTo>
                <a:lnTo>
                  <a:pt x="197494" y="5163329"/>
                </a:lnTo>
                <a:lnTo>
                  <a:pt x="214273" y="5004117"/>
                </a:lnTo>
                <a:lnTo>
                  <a:pt x="231367" y="4834615"/>
                </a:lnTo>
                <a:lnTo>
                  <a:pt x="247205" y="4651794"/>
                </a:lnTo>
                <a:lnTo>
                  <a:pt x="262417" y="4460498"/>
                </a:lnTo>
                <a:lnTo>
                  <a:pt x="276217" y="4258305"/>
                </a:lnTo>
                <a:lnTo>
                  <a:pt x="289390" y="4047637"/>
                </a:lnTo>
                <a:lnTo>
                  <a:pt x="301779" y="3827889"/>
                </a:lnTo>
                <a:lnTo>
                  <a:pt x="306170" y="3715291"/>
                </a:lnTo>
                <a:lnTo>
                  <a:pt x="311031" y="3600271"/>
                </a:lnTo>
                <a:lnTo>
                  <a:pt x="315579" y="3483435"/>
                </a:lnTo>
                <a:lnTo>
                  <a:pt x="318558" y="3365994"/>
                </a:lnTo>
                <a:lnTo>
                  <a:pt x="321224" y="3246131"/>
                </a:lnTo>
                <a:lnTo>
                  <a:pt x="324047" y="3125058"/>
                </a:lnTo>
                <a:lnTo>
                  <a:pt x="325929" y="3001563"/>
                </a:lnTo>
                <a:lnTo>
                  <a:pt x="325929" y="2876858"/>
                </a:lnTo>
                <a:lnTo>
                  <a:pt x="326870" y="2750941"/>
                </a:lnTo>
                <a:lnTo>
                  <a:pt x="325929" y="2623814"/>
                </a:lnTo>
                <a:lnTo>
                  <a:pt x="324047" y="2494871"/>
                </a:lnTo>
                <a:lnTo>
                  <a:pt x="322322" y="2365928"/>
                </a:lnTo>
                <a:lnTo>
                  <a:pt x="318558" y="2235169"/>
                </a:lnTo>
                <a:lnTo>
                  <a:pt x="314638" y="2103199"/>
                </a:lnTo>
                <a:lnTo>
                  <a:pt x="310090" y="1971229"/>
                </a:lnTo>
                <a:lnTo>
                  <a:pt x="303660" y="1838048"/>
                </a:lnTo>
                <a:lnTo>
                  <a:pt x="295976" y="1703656"/>
                </a:lnTo>
                <a:lnTo>
                  <a:pt x="288606" y="1568660"/>
                </a:lnTo>
                <a:lnTo>
                  <a:pt x="279197" y="1433663"/>
                </a:lnTo>
                <a:lnTo>
                  <a:pt x="267906" y="1296850"/>
                </a:lnTo>
                <a:lnTo>
                  <a:pt x="256615" y="1161853"/>
                </a:lnTo>
                <a:lnTo>
                  <a:pt x="243598" y="1024435"/>
                </a:lnTo>
                <a:lnTo>
                  <a:pt x="229328" y="886411"/>
                </a:lnTo>
                <a:lnTo>
                  <a:pt x="214273" y="750203"/>
                </a:lnTo>
                <a:lnTo>
                  <a:pt x="196709" y="612180"/>
                </a:lnTo>
                <a:lnTo>
                  <a:pt x="177891" y="474761"/>
                </a:lnTo>
                <a:lnTo>
                  <a:pt x="159229" y="336738"/>
                </a:lnTo>
                <a:lnTo>
                  <a:pt x="137432" y="199320"/>
                </a:lnTo>
                <a:lnTo>
                  <a:pt x="115163" y="62507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A2FAF1F-F462-46AF-A9E6-CC93C4E2C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146BED8-BAE9-42C5-A3DD-7B946445DB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5765FE8-B62F-41E4-A73C-74C91A8FD9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304F3-02D9-4472-A54A-E1D97953F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734" y="2047613"/>
            <a:ext cx="7844857" cy="4181122"/>
          </a:xfrm>
        </p:spPr>
        <p:txBody>
          <a:bodyPr anchor="ctr">
            <a:normAutofit/>
          </a:bodyPr>
          <a:lstStyle/>
          <a:p>
            <a:r>
              <a:rPr lang="fr-BE" dirty="0">
                <a:solidFill>
                  <a:srgbClr val="FFFFFF"/>
                </a:solidFill>
              </a:rPr>
              <a:t>L’apprentissage d’une nouvelle langue ne nuit pas à la première langue, bien au contraire…. </a:t>
            </a:r>
          </a:p>
          <a:p>
            <a:r>
              <a:rPr lang="fr-BE" dirty="0">
                <a:solidFill>
                  <a:srgbClr val="FFFFFF"/>
                </a:solidFill>
              </a:rPr>
              <a:t>L’importance de la langue maternelle</a:t>
            </a:r>
          </a:p>
          <a:p>
            <a:r>
              <a:rPr lang="fr-BE" dirty="0">
                <a:solidFill>
                  <a:srgbClr val="FFFFFF"/>
                </a:solidFill>
              </a:rPr>
              <a:t>Le concept de </a:t>
            </a:r>
            <a:r>
              <a:rPr lang="fr-BE" dirty="0" err="1">
                <a:solidFill>
                  <a:srgbClr val="FFFFFF"/>
                </a:solidFill>
              </a:rPr>
              <a:t>translanguaging</a:t>
            </a:r>
            <a:endParaRPr lang="fr-BE" dirty="0">
              <a:solidFill>
                <a:srgbClr val="FFFFFF"/>
              </a:solidFill>
            </a:endParaRPr>
          </a:p>
          <a:p>
            <a:r>
              <a:rPr lang="fr-BE" dirty="0">
                <a:solidFill>
                  <a:srgbClr val="FFFFFF"/>
                </a:solidFill>
              </a:rPr>
              <a:t>Apprendre une langue prend du temps</a:t>
            </a:r>
          </a:p>
          <a:p>
            <a:r>
              <a:rPr lang="fr-BE" dirty="0">
                <a:solidFill>
                  <a:srgbClr val="FFFFFF"/>
                </a:solidFill>
              </a:rPr>
              <a:t>L’immersion est une approche motivante pour l’enfant</a:t>
            </a:r>
          </a:p>
          <a:p>
            <a:r>
              <a:rPr lang="fr-BE" dirty="0">
                <a:solidFill>
                  <a:srgbClr val="FFFFFF"/>
                </a:solidFill>
              </a:rPr>
              <a:t>Plus on commence tôt……. </a:t>
            </a:r>
          </a:p>
          <a:p>
            <a:r>
              <a:rPr lang="fr-BE" dirty="0">
                <a:solidFill>
                  <a:srgbClr val="FFFFFF"/>
                </a:solidFill>
              </a:rPr>
              <a:t>En première année, votre enfant apprendra les bases de la lecture et de l’écriture en néerlandais. </a:t>
            </a:r>
          </a:p>
          <a:p>
            <a:endParaRPr lang="fr-BE" dirty="0">
              <a:solidFill>
                <a:srgbClr val="FFFFFF"/>
              </a:solidFill>
            </a:endParaRPr>
          </a:p>
          <a:p>
            <a:endParaRPr lang="fr-B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59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CA1E0-491E-4AC2-BD48-DC49A7988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Immersion néerlandaise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6D24-B000-4945-BD46-909B8EF34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3" y="2336872"/>
            <a:ext cx="9690500" cy="4108315"/>
          </a:xfrm>
        </p:spPr>
        <p:txBody>
          <a:bodyPr>
            <a:normAutofit/>
          </a:bodyPr>
          <a:lstStyle/>
          <a:p>
            <a:r>
              <a:rPr lang="fr-BE" dirty="0"/>
              <a:t>50% NL-50% FR (jours fixes de la semaine) </a:t>
            </a:r>
          </a:p>
          <a:p>
            <a:r>
              <a:rPr lang="fr-BE" dirty="0"/>
              <a:t>Deux institutrices : </a:t>
            </a:r>
          </a:p>
          <a:p>
            <a:r>
              <a:rPr lang="fr-BE" dirty="0"/>
              <a:t>Première année :  Julie </a:t>
            </a:r>
            <a:r>
              <a:rPr lang="fr-BE" dirty="0" err="1"/>
              <a:t>Speekaert</a:t>
            </a:r>
            <a:r>
              <a:rPr lang="fr-BE" dirty="0"/>
              <a:t> (NL), Fabienne </a:t>
            </a:r>
            <a:r>
              <a:rPr lang="fr-BE" dirty="0" err="1"/>
              <a:t>Gaeremincks</a:t>
            </a:r>
            <a:r>
              <a:rPr lang="fr-BE" dirty="0"/>
              <a:t> (FR)</a:t>
            </a:r>
          </a:p>
          <a:p>
            <a:pPr lvl="2"/>
            <a:r>
              <a:rPr lang="fr-BE" dirty="0"/>
              <a:t>Lecture/écriture en néerlandais</a:t>
            </a:r>
          </a:p>
          <a:p>
            <a:pPr lvl="2"/>
            <a:r>
              <a:rPr lang="fr-BE" dirty="0"/>
              <a:t>Mathématique en français, répétition en néerlandais</a:t>
            </a:r>
          </a:p>
          <a:p>
            <a:pPr lvl="1"/>
            <a:r>
              <a:rPr lang="fr-BE" dirty="0"/>
              <a:t>Deuxième année : Esin Kose (NL), Fabienne </a:t>
            </a:r>
            <a:r>
              <a:rPr lang="fr-BE" dirty="0" err="1"/>
              <a:t>Gaeremincks</a:t>
            </a:r>
            <a:r>
              <a:rPr lang="fr-BE" dirty="0"/>
              <a:t> (FR)</a:t>
            </a:r>
          </a:p>
          <a:p>
            <a:pPr lvl="2"/>
            <a:r>
              <a:rPr lang="fr-BE" dirty="0"/>
              <a:t>Lecture/écriture dans les deux langues</a:t>
            </a:r>
          </a:p>
          <a:p>
            <a:pPr lvl="2"/>
            <a:r>
              <a:rPr lang="fr-BE" dirty="0"/>
              <a:t>Mathématique dans les deux langues</a:t>
            </a:r>
          </a:p>
          <a:p>
            <a:pPr lvl="2"/>
            <a:r>
              <a:rPr lang="fr-BE" dirty="0"/>
              <a:t>Eveil historique, artistique, scientifique et géographique dans les deux langues</a:t>
            </a:r>
          </a:p>
          <a:p>
            <a:endParaRPr lang="fr-BE" dirty="0"/>
          </a:p>
          <a:p>
            <a:endParaRPr lang="fr-BE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F8A53A-83C4-46BC-B8DB-7F43C1BEB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7392" y="683668"/>
            <a:ext cx="2573928" cy="128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8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0BAC-FF19-4D93-84FB-9193FC790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Parascolaire en néerlandais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BDF85-66E1-4EE7-AFE3-A4FFCEE2F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682" y="2249932"/>
            <a:ext cx="8825659" cy="3416300"/>
          </a:xfrm>
        </p:spPr>
        <p:txBody>
          <a:bodyPr>
            <a:normAutofit/>
          </a:bodyPr>
          <a:lstStyle/>
          <a:p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1600" dirty="0">
                <a:latin typeface="Arial" panose="020B0604020202020204" pitchFamily="34" charset="0"/>
                <a:cs typeface="Arial" panose="020B0604020202020204" pitchFamily="34" charset="0"/>
              </a:rPr>
              <a:t>Expression artistique et multisport : gratuit : un avis sera distribué sous peu</a:t>
            </a:r>
          </a:p>
          <a:p>
            <a:r>
              <a:rPr lang="fr-BE" sz="1600" dirty="0" err="1">
                <a:latin typeface="Arial" panose="020B0604020202020204" pitchFamily="34" charset="0"/>
                <a:cs typeface="Arial" panose="020B0604020202020204" pitchFamily="34" charset="0"/>
              </a:rPr>
              <a:t>Hoofdstedelijke</a:t>
            </a:r>
            <a:r>
              <a:rPr lang="fr-B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600" dirty="0" err="1">
                <a:latin typeface="Arial" panose="020B0604020202020204" pitchFamily="34" charset="0"/>
                <a:cs typeface="Arial" panose="020B0604020202020204" pitchFamily="34" charset="0"/>
              </a:rPr>
              <a:t>Kunstacademie</a:t>
            </a:r>
            <a:r>
              <a:rPr lang="fr-BE" sz="1600" dirty="0">
                <a:latin typeface="Arial" panose="020B0604020202020204" pitchFamily="34" charset="0"/>
                <a:cs typeface="Arial" panose="020B0604020202020204" pitchFamily="34" charset="0"/>
              </a:rPr>
              <a:t> : payant</a:t>
            </a:r>
          </a:p>
          <a:p>
            <a:pPr lvl="2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BE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Initiation musique et théâtre </a:t>
            </a:r>
          </a:p>
          <a:p>
            <a:pPr lvl="2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BE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Initiation à la danse</a:t>
            </a:r>
          </a:p>
          <a:p>
            <a:pPr lvl="2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BE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Initiation à l’image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7033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6B48-22B5-43EC-9617-DD268C7A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500" y="973668"/>
            <a:ext cx="9980795" cy="769788"/>
          </a:xfrm>
        </p:spPr>
        <p:txBody>
          <a:bodyPr/>
          <a:lstStyle/>
          <a:p>
            <a:r>
              <a:rPr lang="fr-BE" dirty="0"/>
              <a:t>Comment pouvez-vous aider votre enfant pour l’apprentissage des langues ? </a:t>
            </a:r>
            <a:br>
              <a:rPr lang="fr-BE" dirty="0"/>
            </a:br>
            <a:endParaRPr lang="fr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FC991-9657-4913-B865-9AC186D04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83" y="2389632"/>
            <a:ext cx="9980795" cy="2889503"/>
          </a:xfrm>
        </p:spPr>
        <p:txBody>
          <a:bodyPr>
            <a:normAutofit/>
          </a:bodyPr>
          <a:lstStyle/>
          <a:p>
            <a:r>
              <a:rPr lang="fr-BE" dirty="0"/>
              <a:t>Créer un environnement langagier riche et stimulant </a:t>
            </a:r>
          </a:p>
          <a:p>
            <a:pPr lvl="1"/>
            <a:r>
              <a:rPr lang="fr-BE" dirty="0"/>
              <a:t>Lire des histoires et faire des jeux dans la langue du parent/ dans sa langue maternelle</a:t>
            </a:r>
          </a:p>
          <a:p>
            <a:pPr lvl="1"/>
            <a:r>
              <a:rPr lang="fr-BE" dirty="0"/>
              <a:t>Lui faire lire les petites choses qu’il doit lire en néerlandais pour l’école</a:t>
            </a:r>
          </a:p>
          <a:p>
            <a:pPr lvl="1"/>
            <a:r>
              <a:rPr lang="fr-BE" dirty="0"/>
              <a:t>Télévision dans sa langue maternelle, en français et en néerlandais (pas trop)</a:t>
            </a:r>
          </a:p>
          <a:p>
            <a:r>
              <a:rPr lang="fr-BE" dirty="0"/>
              <a:t>Vous assurer que votre enfant fasse ses devoirs.  </a:t>
            </a:r>
          </a:p>
          <a:p>
            <a:r>
              <a:rPr lang="fr-BE" dirty="0"/>
              <a:t>Être curieux, intéressé et fier.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0810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9FD829FC5DF24CA7C83F218F5D05DF" ma:contentTypeVersion="9" ma:contentTypeDescription="Crée un document." ma:contentTypeScope="" ma:versionID="b39a72cc2d8c746654834fc4566950b0">
  <xsd:schema xmlns:xsd="http://www.w3.org/2001/XMLSchema" xmlns:xs="http://www.w3.org/2001/XMLSchema" xmlns:p="http://schemas.microsoft.com/office/2006/metadata/properties" xmlns:ns3="a83961f1-3d0e-40cc-ada7-5addc3956d3d" targetNamespace="http://schemas.microsoft.com/office/2006/metadata/properties" ma:root="true" ma:fieldsID="cd8a89dc580d096f71ff679e0ac779f0" ns3:_="">
    <xsd:import namespace="a83961f1-3d0e-40cc-ada7-5addc3956d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961f1-3d0e-40cc-ada7-5addc395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ACB656-C221-4839-AD07-23245C23DEFA}">
  <ds:schemaRefs>
    <ds:schemaRef ds:uri="http://schemas.microsoft.com/office/2006/metadata/properties"/>
    <ds:schemaRef ds:uri="a83961f1-3d0e-40cc-ada7-5addc3956d3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1C7785-3FE8-4BED-8376-4668854F98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AB810B-3AC5-4340-9F59-CEA4B896A8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3961f1-3d0e-40cc-ada7-5addc3956d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335</Words>
  <Application>Microsoft Office PowerPoint</Application>
  <PresentationFormat>Grand écran</PresentationFormat>
  <Paragraphs>45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Times New Roman</vt:lpstr>
      <vt:lpstr>Wingdings 3</vt:lpstr>
      <vt:lpstr>Ion Boardroom</vt:lpstr>
      <vt:lpstr>Baron Steens </vt:lpstr>
      <vt:lpstr>Qu’est-ce l’immersion ?</vt:lpstr>
      <vt:lpstr>A savoir : </vt:lpstr>
      <vt:lpstr>Immersion néerlandaise</vt:lpstr>
      <vt:lpstr>Parascolaire en néerlandais</vt:lpstr>
      <vt:lpstr>Comment pouvez-vous aider votre enfant pour l’apprentissage des langues 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Buls</dc:title>
  <dc:creator>Anne Posma</dc:creator>
  <cp:lastModifiedBy>S03_BARONSTEENS</cp:lastModifiedBy>
  <cp:revision>7</cp:revision>
  <dcterms:created xsi:type="dcterms:W3CDTF">2020-06-10T08:03:15Z</dcterms:created>
  <dcterms:modified xsi:type="dcterms:W3CDTF">2022-09-16T13:47:42Z</dcterms:modified>
</cp:coreProperties>
</file>